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84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10" Type="http://schemas.openxmlformats.org/officeDocument/2006/relationships/image" Target="../media/image29.jp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jp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4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2060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5048123" y="561974"/>
            <a:ext cx="2095447" cy="1781174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1219169" y="2762249"/>
            <a:ext cx="9753356" cy="20574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4680"/>
              </a:lnSpc>
              <a:spcBef>
                <a:spcPts val="0"/>
              </a:spcBef>
              <a:spcAft>
                <a:spcPts val="1300"/>
              </a:spcAft>
            </a:pPr>
            <a:r>
              <a:rPr sz="3588" b="1">
                <a:solidFill>
                  <a:srgbClr val="FFFFFF"/>
                </a:solidFill>
              </a:rPr>
              <a:t>Bonrix Embedded Innovations: Pioneering the Future of IoT and Embedded Systems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29014" y="5010149"/>
            <a:ext cx="3324141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35" b="0">
                <a:solidFill>
                  <a:srgbClr val="FFFFFF"/>
                </a:solidFill>
              </a:rPr>
              <a:t>Where Innovation Meets Excellence</a:t>
            </a: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62300" y="5736677"/>
            <a:ext cx="342891" cy="24239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752756" y="6105525"/>
            <a:ext cx="752456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FFFFFF"/>
                </a:solidFill>
              </a:rPr>
              <a:t>IoT Systems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48143" y="5724853"/>
            <a:ext cx="342891" cy="26604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790955" y="6105525"/>
            <a:ext cx="1257268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FFFFFF"/>
                </a:solidFill>
              </a:rPr>
              <a:t>Embedded Systems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705432" y="5724853"/>
            <a:ext cx="342891" cy="26604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333966" y="6105525"/>
            <a:ext cx="1095347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FFFFFF"/>
                </a:solidFill>
              </a:rPr>
              <a:t>AI/ML Integration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905552" y="5724853"/>
            <a:ext cx="342891" cy="26604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715057" y="6105525"/>
            <a:ext cx="723881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FFFFFF"/>
                </a:solidFill>
              </a:rPr>
              <a:t>PCB Design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Company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52436" y="1362299"/>
            <a:ext cx="6286342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 dirty="0">
                <a:solidFill>
                  <a:srgbClr val="1A237E"/>
                </a:solidFill>
              </a:rPr>
              <a:t> </a:t>
            </a:r>
            <a:r>
              <a:rPr sz="1104" dirty="0"/>
              <a:t>  </a:t>
            </a:r>
            <a:r>
              <a:rPr sz="1196" b="0" dirty="0">
                <a:solidFill>
                  <a:srgbClr val="1A237E"/>
                </a:solidFill>
              </a:rPr>
              <a:t> Specializes in </a:t>
            </a:r>
            <a:r>
              <a:rPr sz="1196" b="1" dirty="0">
                <a:solidFill>
                  <a:srgbClr val="3949AB"/>
                </a:solidFill>
              </a:rPr>
              <a:t>Embedded Electronics Products</a:t>
            </a:r>
            <a:r>
              <a:rPr sz="1196" b="0" dirty="0">
                <a:solidFill>
                  <a:srgbClr val="1A237E"/>
                </a:solidFill>
              </a:rPr>
              <a:t> tailored to diverse business requirements 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52436" y="1503823"/>
            <a:ext cx="228594" cy="1771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6733" y="2009999"/>
            <a:ext cx="3602396" cy="2948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 dirty="0">
                <a:solidFill>
                  <a:srgbClr val="1A237E"/>
                </a:solidFill>
              </a:rPr>
              <a:t> </a:t>
            </a:r>
            <a:r>
              <a:rPr sz="1104" dirty="0"/>
              <a:t> </a:t>
            </a:r>
            <a:r>
              <a:rPr sz="1196" b="0" dirty="0" smtClean="0">
                <a:solidFill>
                  <a:srgbClr val="1A237E"/>
                </a:solidFill>
              </a:rPr>
              <a:t>Expertise </a:t>
            </a:r>
            <a:r>
              <a:rPr sz="1196" b="0" dirty="0">
                <a:solidFill>
                  <a:srgbClr val="1A237E"/>
                </a:solidFill>
              </a:rPr>
              <a:t>in </a:t>
            </a:r>
            <a:r>
              <a:rPr sz="1196" b="1" dirty="0">
                <a:solidFill>
                  <a:srgbClr val="3949AB"/>
                </a:solidFill>
              </a:rPr>
              <a:t>innovation, design, and manufacturing</a:t>
            </a:r>
            <a:r>
              <a:rPr sz="1196" b="0" dirty="0">
                <a:solidFill>
                  <a:srgbClr val="1A237E"/>
                </a:solidFill>
              </a:rPr>
              <a:t> </a:t>
            </a: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2436" y="2070259"/>
            <a:ext cx="228594" cy="19430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6733" y="2493169"/>
            <a:ext cx="6286342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 dirty="0">
                <a:solidFill>
                  <a:srgbClr val="1A237E"/>
                </a:solidFill>
              </a:rPr>
              <a:t> </a:t>
            </a:r>
            <a:r>
              <a:rPr sz="1196" b="0" dirty="0" smtClean="0">
                <a:solidFill>
                  <a:srgbClr val="1A237E"/>
                </a:solidFill>
              </a:rPr>
              <a:t>Comprehensive </a:t>
            </a:r>
            <a:r>
              <a:rPr sz="1196" b="0" dirty="0">
                <a:solidFill>
                  <a:srgbClr val="1A237E"/>
                </a:solidFill>
              </a:rPr>
              <a:t>services in </a:t>
            </a:r>
            <a:r>
              <a:rPr sz="1196" b="1" dirty="0">
                <a:solidFill>
                  <a:srgbClr val="3949AB"/>
                </a:solidFill>
              </a:rPr>
              <a:t>AI/ML and </a:t>
            </a:r>
            <a:r>
              <a:rPr sz="1196" b="1" dirty="0" err="1">
                <a:solidFill>
                  <a:srgbClr val="3949AB"/>
                </a:solidFill>
              </a:rPr>
              <a:t>IoT</a:t>
            </a:r>
            <a:r>
              <a:rPr sz="1196" b="1" dirty="0">
                <a:solidFill>
                  <a:srgbClr val="3949AB"/>
                </a:solidFill>
              </a:rPr>
              <a:t> firmware development</a:t>
            </a:r>
            <a:r>
              <a:rPr sz="1196" b="0" dirty="0">
                <a:solidFill>
                  <a:srgbClr val="1A237E"/>
                </a:solidFill>
              </a:rPr>
              <a:t>, as well as enclosure </a:t>
            </a:r>
            <a:r>
              <a:rPr lang="en-IN" sz="1196" b="0" dirty="0" smtClean="0">
                <a:solidFill>
                  <a:srgbClr val="1A237E"/>
                </a:solidFill>
              </a:rPr>
              <a:t>              </a:t>
            </a:r>
            <a:r>
              <a:rPr sz="1196" b="0" dirty="0" smtClean="0">
                <a:solidFill>
                  <a:srgbClr val="1A237E"/>
                </a:solidFill>
              </a:rPr>
              <a:t>engineering </a:t>
            </a:r>
            <a:endParaRPr sz="1196" b="0" dirty="0">
              <a:solidFill>
                <a:srgbClr val="1A237E"/>
              </a:solidFill>
            </a:endParaRP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2436" y="2585085"/>
            <a:ext cx="228594" cy="17716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52436" y="3249680"/>
            <a:ext cx="6286342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 dirty="0">
                <a:solidFill>
                  <a:srgbClr val="1A237E"/>
                </a:solidFill>
              </a:rPr>
              <a:t> </a:t>
            </a:r>
            <a:r>
              <a:rPr sz="1104" dirty="0"/>
              <a:t>  </a:t>
            </a:r>
            <a:r>
              <a:rPr sz="1196" b="0" dirty="0">
                <a:solidFill>
                  <a:srgbClr val="1A237E"/>
                </a:solidFill>
              </a:rPr>
              <a:t> </a:t>
            </a:r>
            <a:r>
              <a:rPr sz="1196" b="1" dirty="0">
                <a:solidFill>
                  <a:srgbClr val="3949AB"/>
                </a:solidFill>
              </a:rPr>
              <a:t>Mission:</a:t>
            </a:r>
            <a:r>
              <a:rPr sz="1196" b="0" dirty="0">
                <a:solidFill>
                  <a:srgbClr val="1A237E"/>
                </a:solidFill>
              </a:rPr>
              <a:t> Empower businesses with innovative technology solutions that set them apart in the </a:t>
            </a:r>
            <a:r>
              <a:rPr lang="en-IN" sz="1196" b="0" dirty="0" smtClean="0">
                <a:solidFill>
                  <a:srgbClr val="1A237E"/>
                </a:solidFill>
              </a:rPr>
              <a:t>   </a:t>
            </a:r>
            <a:r>
              <a:rPr sz="1196" b="0" dirty="0" smtClean="0">
                <a:solidFill>
                  <a:srgbClr val="1A237E"/>
                </a:solidFill>
              </a:rPr>
              <a:t>digital </a:t>
            </a:r>
            <a:r>
              <a:rPr sz="1196" b="0" dirty="0">
                <a:solidFill>
                  <a:srgbClr val="1A237E"/>
                </a:solidFill>
              </a:rPr>
              <a:t>landscape 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52436" y="3324224"/>
            <a:ext cx="228594" cy="19145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52436" y="3914775"/>
            <a:ext cx="6286342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 dirty="0">
                <a:solidFill>
                  <a:srgbClr val="1A237E"/>
                </a:solidFill>
              </a:rPr>
              <a:t> </a:t>
            </a:r>
            <a:r>
              <a:rPr sz="1104" dirty="0"/>
              <a:t>  </a:t>
            </a:r>
            <a:r>
              <a:rPr sz="1196" b="0" dirty="0">
                <a:solidFill>
                  <a:srgbClr val="1A237E"/>
                </a:solidFill>
              </a:rPr>
              <a:t> Based in </a:t>
            </a:r>
            <a:r>
              <a:rPr sz="1196" b="1" dirty="0">
                <a:solidFill>
                  <a:srgbClr val="3949AB"/>
                </a:solidFill>
              </a:rPr>
              <a:t>Ahmedabad, Gujarat, India</a:t>
            </a:r>
            <a:r>
              <a:rPr sz="1196" b="0" dirty="0">
                <a:solidFill>
                  <a:srgbClr val="1A237E"/>
                </a:solidFill>
              </a:rPr>
              <a:t> 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52436" y="3931920"/>
            <a:ext cx="228594" cy="194309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7334066" y="2762249"/>
            <a:ext cx="4190895" cy="2095499"/>
          </a:xfrm>
          <a:prstGeom prst="roundRect">
            <a:avLst/>
          </a:prstGeom>
          <a:blipFill>
            <a:blip r:embed="rId7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Core Services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943100"/>
            <a:ext cx="3057448" cy="761999"/>
          </a:xfrm>
          <a:prstGeom prst="roundRect">
            <a:avLst>
              <a:gd name="adj" fmla="val 20000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19129" y="2095499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426" y="2241232"/>
            <a:ext cx="228594" cy="16573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28714" y="2209800"/>
            <a:ext cx="97152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3949AB"/>
                </a:solidFill>
              </a:rPr>
              <a:t>IoT</a:t>
            </a:r>
            <a:r>
              <a:rPr sz="1196" b="1">
                <a:solidFill>
                  <a:srgbClr val="1A237E"/>
                </a:solidFill>
              </a:rPr>
              <a:t> Systems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952776" y="1943100"/>
            <a:ext cx="3057448" cy="761999"/>
          </a:xfrm>
          <a:prstGeom prst="roundRect">
            <a:avLst>
              <a:gd name="adj" fmla="val 20000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4105172" y="2095499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19469" y="2261235"/>
            <a:ext cx="228594" cy="12572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714757" y="2209800"/>
            <a:ext cx="1924001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3949AB"/>
                </a:solidFill>
              </a:rPr>
              <a:t>Firmware</a:t>
            </a:r>
            <a:r>
              <a:rPr sz="1196" b="1">
                <a:solidFill>
                  <a:srgbClr val="1A237E"/>
                </a:solidFill>
              </a:rPr>
              <a:t> Development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66733" y="2933699"/>
            <a:ext cx="3057448" cy="761999"/>
          </a:xfrm>
          <a:prstGeom prst="roundRect">
            <a:avLst>
              <a:gd name="adj" fmla="val 20000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819129" y="308610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3426" y="3226117"/>
            <a:ext cx="228594" cy="17716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428714" y="3200400"/>
            <a:ext cx="160968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3949AB"/>
                </a:solidFill>
              </a:rPr>
              <a:t>Embedded</a:t>
            </a:r>
            <a:r>
              <a:rPr sz="1196" b="1">
                <a:solidFill>
                  <a:srgbClr val="1A237E"/>
                </a:solidFill>
              </a:rPr>
              <a:t> Systems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952776" y="2933699"/>
            <a:ext cx="3057448" cy="761999"/>
          </a:xfrm>
          <a:prstGeom prst="roundRect">
            <a:avLst>
              <a:gd name="adj" fmla="val 20000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ounded Rectangle 15"/>
          <p:cNvSpPr/>
          <p:nvPr/>
        </p:nvSpPr>
        <p:spPr>
          <a:xfrm>
            <a:off x="4105172" y="308610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219469" y="3226117"/>
            <a:ext cx="228594" cy="177164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714757" y="3200400"/>
            <a:ext cx="139061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1A237E"/>
                </a:solidFill>
              </a:rPr>
              <a:t>Embedded </a:t>
            </a:r>
            <a:r>
              <a:rPr sz="1196" b="1">
                <a:solidFill>
                  <a:srgbClr val="3949AB"/>
                </a:solidFill>
              </a:rPr>
              <a:t>AI/ML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66733" y="3924299"/>
            <a:ext cx="3057448" cy="761999"/>
          </a:xfrm>
          <a:prstGeom prst="roundRect">
            <a:avLst>
              <a:gd name="adj" fmla="val 20000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819129" y="4076699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33426" y="4216717"/>
            <a:ext cx="228594" cy="177164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428714" y="4190999"/>
            <a:ext cx="923901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3949AB"/>
                </a:solidFill>
              </a:rPr>
              <a:t>PCB</a:t>
            </a:r>
            <a:r>
              <a:rPr sz="1196" b="1">
                <a:solidFill>
                  <a:srgbClr val="1A237E"/>
                </a:solidFill>
              </a:rPr>
              <a:t> Design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952776" y="3924299"/>
            <a:ext cx="3057448" cy="761999"/>
          </a:xfrm>
          <a:prstGeom prst="roundRect">
            <a:avLst>
              <a:gd name="adj" fmla="val 20000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4105172" y="4076699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219469" y="4196715"/>
            <a:ext cx="228594" cy="21717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4714757" y="4190999"/>
            <a:ext cx="199067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3949AB"/>
                </a:solidFill>
              </a:rPr>
              <a:t>Electronics</a:t>
            </a:r>
            <a:r>
              <a:rPr sz="1196" b="1">
                <a:solidFill>
                  <a:srgbClr val="1A237E"/>
                </a:solidFill>
              </a:rPr>
              <a:t> Components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66733" y="4914900"/>
            <a:ext cx="3057448" cy="761999"/>
          </a:xfrm>
          <a:prstGeom prst="roundRect">
            <a:avLst>
              <a:gd name="adj" fmla="val 20000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ounded Rectangle 27"/>
          <p:cNvSpPr/>
          <p:nvPr/>
        </p:nvSpPr>
        <p:spPr>
          <a:xfrm>
            <a:off x="819129" y="5067299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9" name="Picture 28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933426" y="5198744"/>
            <a:ext cx="228594" cy="194309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1428714" y="5181599"/>
            <a:ext cx="2133546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3949AB"/>
                </a:solidFill>
              </a:rPr>
              <a:t>IoT/Electronics</a:t>
            </a:r>
            <a:r>
              <a:rPr sz="1196" b="1">
                <a:solidFill>
                  <a:srgbClr val="1A237E"/>
                </a:solidFill>
              </a:rPr>
              <a:t> Enclosures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7295967" y="3448049"/>
            <a:ext cx="4228994" cy="714375"/>
          </a:xfrm>
          <a:prstGeom prst="roundRect">
            <a:avLst/>
          </a:prstGeom>
          <a:blipFill>
            <a:blip r:embed="rId9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Product Categories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209674"/>
            <a:ext cx="3076498" cy="1219200"/>
          </a:xfrm>
          <a:prstGeom prst="roundRect">
            <a:avLst>
              <a:gd name="adj" fmla="val 12500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19129" y="1362075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426" y="1493520"/>
            <a:ext cx="228594" cy="19430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28714" y="1362075"/>
            <a:ext cx="2162120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Digital QR Soundbox (DQR-222)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28714" y="1876424"/>
            <a:ext cx="2162120" cy="4000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3949AB"/>
                </a:solidFill>
              </a:rPr>
              <a:t>USB, WiFi, Bluetooth</a:t>
            </a:r>
            <a:r>
              <a:rPr sz="956" b="0">
                <a:solidFill>
                  <a:srgbClr val="1A237E"/>
                </a:solidFill>
              </a:rPr>
              <a:t> and Digital Signage models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933726" y="1209674"/>
            <a:ext cx="3076498" cy="1219200"/>
          </a:xfrm>
          <a:prstGeom prst="roundRect">
            <a:avLst>
              <a:gd name="adj" fmla="val 12500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4086122" y="1362075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28455" y="1476375"/>
            <a:ext cx="172523" cy="2286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695707" y="1362075"/>
            <a:ext cx="2162120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7 Inch Smart Retail Display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95707" y="1876424"/>
            <a:ext cx="2162120" cy="4000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3949AB"/>
                </a:solidFill>
              </a:rPr>
              <a:t>USB and WiFi</a:t>
            </a:r>
            <a:r>
              <a:rPr sz="956" b="0">
                <a:solidFill>
                  <a:srgbClr val="1A237E"/>
                </a:solidFill>
              </a:rPr>
              <a:t> models with dynamic QR code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2619374"/>
            <a:ext cx="3076498" cy="1219200"/>
          </a:xfrm>
          <a:prstGeom prst="roundRect">
            <a:avLst>
              <a:gd name="adj" fmla="val 12500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819129" y="2771775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3426" y="2911792"/>
            <a:ext cx="228594" cy="177164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428714" y="2771775"/>
            <a:ext cx="2162120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QR Scanner Display (DQR-111)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28714" y="3286125"/>
            <a:ext cx="2162120" cy="4000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3949AB"/>
                </a:solidFill>
              </a:rPr>
              <a:t>USB-Serial, Image, WiFi</a:t>
            </a:r>
            <a:r>
              <a:rPr sz="956" b="0">
                <a:solidFill>
                  <a:srgbClr val="1A237E"/>
                </a:solidFill>
              </a:rPr>
              <a:t> and Bluetooth models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933726" y="2619374"/>
            <a:ext cx="3076498" cy="1219200"/>
          </a:xfrm>
          <a:prstGeom prst="roundRect">
            <a:avLst>
              <a:gd name="adj" fmla="val 12500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4086122" y="2771775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200419" y="2896076"/>
            <a:ext cx="228594" cy="208597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4695707" y="2771775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USB Dynamic QR Display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95707" y="3047999"/>
            <a:ext cx="2162120" cy="4000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1A237E"/>
                </a:solidFill>
              </a:rPr>
              <a:t>Various </a:t>
            </a:r>
            <a:r>
              <a:rPr sz="956" b="1">
                <a:solidFill>
                  <a:srgbClr val="3949AB"/>
                </a:solidFill>
              </a:rPr>
              <a:t>enclosure options</a:t>
            </a:r>
            <a:r>
              <a:rPr sz="956" b="0">
                <a:solidFill>
                  <a:srgbClr val="1A237E"/>
                </a:solidFill>
              </a:rPr>
              <a:t> for different needs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66733" y="4019549"/>
            <a:ext cx="3076498" cy="1219200"/>
          </a:xfrm>
          <a:prstGeom prst="roundRect">
            <a:avLst>
              <a:gd name="adj" fmla="val 12500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819129" y="41719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33426" y="4320540"/>
            <a:ext cx="228594" cy="16002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428714" y="41719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WiFi Dynamic QR Display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28714" y="4457700"/>
            <a:ext cx="2162120" cy="4000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1A237E"/>
                </a:solidFill>
              </a:rPr>
              <a:t>Multiple </a:t>
            </a:r>
            <a:r>
              <a:rPr sz="956" b="1">
                <a:solidFill>
                  <a:srgbClr val="3949AB"/>
                </a:solidFill>
              </a:rPr>
              <a:t>enclosure designs</a:t>
            </a:r>
            <a:r>
              <a:rPr sz="956" b="0">
                <a:solidFill>
                  <a:srgbClr val="1A237E"/>
                </a:solidFill>
              </a:rPr>
              <a:t> for flexibility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933726" y="4019549"/>
            <a:ext cx="3076498" cy="1219200"/>
          </a:xfrm>
          <a:prstGeom prst="roundRect">
            <a:avLst>
              <a:gd name="adj" fmla="val 12500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4086122" y="41719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200419" y="4303395"/>
            <a:ext cx="228594" cy="194309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695707" y="4171950"/>
            <a:ext cx="2162120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Bluetooth Dynamic QR Display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95707" y="4686300"/>
            <a:ext cx="2162120" cy="4000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1A237E"/>
                </a:solidFill>
              </a:rPr>
              <a:t>Various </a:t>
            </a:r>
            <a:r>
              <a:rPr sz="956" b="1">
                <a:solidFill>
                  <a:srgbClr val="3949AB"/>
                </a:solidFill>
              </a:rPr>
              <a:t>enclosure options</a:t>
            </a:r>
            <a:r>
              <a:rPr sz="956" b="0">
                <a:solidFill>
                  <a:srgbClr val="1A237E"/>
                </a:solidFill>
              </a:rPr>
              <a:t> with connectivity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66733" y="5429250"/>
            <a:ext cx="3076498" cy="981074"/>
          </a:xfrm>
          <a:prstGeom prst="roundRect">
            <a:avLst>
              <a:gd name="adj" fmla="val 15533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ounded Rectangle 33"/>
          <p:cNvSpPr/>
          <p:nvPr/>
        </p:nvSpPr>
        <p:spPr>
          <a:xfrm>
            <a:off x="819129" y="5581649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5" name="Picture 34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933426" y="5721667"/>
            <a:ext cx="228594" cy="177164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1428714" y="5581649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Binary Image Display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28714" y="5857875"/>
            <a:ext cx="2162120" cy="4000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1A237E"/>
                </a:solidFill>
              </a:rPr>
              <a:t>Compressed image display with </a:t>
            </a:r>
            <a:r>
              <a:rPr sz="956" b="1">
                <a:solidFill>
                  <a:srgbClr val="3949AB"/>
                </a:solidFill>
              </a:rPr>
              <a:t>multiple enclosures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3933726" y="5429250"/>
            <a:ext cx="3076498" cy="981074"/>
          </a:xfrm>
          <a:prstGeom prst="roundRect">
            <a:avLst>
              <a:gd name="adj" fmla="val 15533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Rounded Rectangle 38"/>
          <p:cNvSpPr/>
          <p:nvPr/>
        </p:nvSpPr>
        <p:spPr>
          <a:xfrm>
            <a:off x="4086122" y="5581649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0" name="Picture 39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200419" y="5707380"/>
            <a:ext cx="228594" cy="205739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4695707" y="5581649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Image Rotation Display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695707" y="5857875"/>
            <a:ext cx="2162120" cy="4000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1A237E"/>
                </a:solidFill>
              </a:rPr>
              <a:t>3.5 inch display with </a:t>
            </a:r>
            <a:r>
              <a:rPr sz="956" b="1">
                <a:solidFill>
                  <a:srgbClr val="3949AB"/>
                </a:solidFill>
              </a:rPr>
              <a:t>rotation capability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7505512" y="1904999"/>
            <a:ext cx="3809904" cy="3809999"/>
          </a:xfrm>
          <a:prstGeom prst="roundRect">
            <a:avLst/>
          </a:prstGeom>
          <a:blipFill>
            <a:blip r:embed="rId10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Key Product Features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895474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57228" y="20859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62000" y="2219739"/>
            <a:ext cx="266693" cy="20872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85862" y="2085975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Dynamic QR Code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85862" y="2381250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Real-time updates</a:t>
            </a:r>
            <a:r>
              <a:rPr sz="1076" b="0">
                <a:solidFill>
                  <a:srgbClr val="1A237E"/>
                </a:solidFill>
              </a:rPr>
              <a:t> for various applications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952776" y="1895474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4143271" y="20859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48043" y="2211042"/>
            <a:ext cx="266693" cy="22611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771905" y="2085975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Multiple Connectivity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71905" y="2381250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USB, WiFi, Bluetooth</a:t>
            </a:r>
            <a:r>
              <a:rPr sz="1076" b="0">
                <a:solidFill>
                  <a:srgbClr val="1A237E"/>
                </a:solidFill>
              </a:rPr>
              <a:t> and Image-based models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3248024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857228" y="34385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62000" y="3575188"/>
            <a:ext cx="266693" cy="202923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485862" y="3438525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Soundbox Integration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85862" y="3733799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Audio feedback</a:t>
            </a:r>
            <a:r>
              <a:rPr sz="1076" b="0">
                <a:solidFill>
                  <a:srgbClr val="1A237E"/>
                </a:solidFill>
              </a:rPr>
              <a:t> for payment confirmations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952776" y="3248024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4143271" y="34385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248043" y="3572289"/>
            <a:ext cx="266693" cy="208721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4771905" y="3438525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Various Display Sizes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71905" y="3733799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From </a:t>
            </a:r>
            <a:r>
              <a:rPr sz="1076" b="1">
                <a:solidFill>
                  <a:srgbClr val="3949AB"/>
                </a:solidFill>
              </a:rPr>
              <a:t>3.5 inch to 7 inch</a:t>
            </a:r>
            <a:r>
              <a:rPr sz="1076" b="0">
                <a:solidFill>
                  <a:srgbClr val="1A237E"/>
                </a:solidFill>
              </a:rPr>
              <a:t> displays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66733" y="4600575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857228" y="47910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62000" y="4916142"/>
            <a:ext cx="266693" cy="226115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485862" y="4791075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Custom Enclosures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85862" y="5086350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ABS, Acrylic, PLA</a:t>
            </a:r>
            <a:r>
              <a:rPr sz="1076" b="0">
                <a:solidFill>
                  <a:srgbClr val="1A237E"/>
                </a:solidFill>
              </a:rPr>
              <a:t> plastic options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952776" y="4600575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4143271" y="47910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248043" y="4924839"/>
            <a:ext cx="266693" cy="208721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771905" y="4791075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Versatile Applications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771905" y="5086350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Retail payments</a:t>
            </a:r>
            <a:r>
              <a:rPr sz="1076" b="0">
                <a:solidFill>
                  <a:srgbClr val="1A237E"/>
                </a:solidFill>
              </a:rPr>
              <a:t>, digital signage, and more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295967" y="2619374"/>
            <a:ext cx="4228994" cy="2371725"/>
          </a:xfrm>
          <a:prstGeom prst="round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Benefits of Our Solutions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781174"/>
            <a:ext cx="3057448" cy="1362075"/>
          </a:xfrm>
          <a:prstGeom prst="roundRect">
            <a:avLst>
              <a:gd name="adj" fmla="val 16783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57228" y="19716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62000" y="2096742"/>
            <a:ext cx="266693" cy="2261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85862" y="1971675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Customized Solutions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85862" y="2266950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Products </a:t>
            </a:r>
            <a:r>
              <a:rPr sz="1076" b="1">
                <a:solidFill>
                  <a:srgbClr val="3949AB"/>
                </a:solidFill>
              </a:rPr>
              <a:t>tailored</a:t>
            </a:r>
            <a:r>
              <a:rPr sz="1076" b="0">
                <a:solidFill>
                  <a:srgbClr val="1A237E"/>
                </a:solidFill>
              </a:rPr>
              <a:t> to specific business needs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952776" y="1781174"/>
            <a:ext cx="3057448" cy="1362075"/>
          </a:xfrm>
          <a:prstGeom prst="roundRect">
            <a:avLst>
              <a:gd name="adj" fmla="val 16783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4143271" y="19716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48043" y="2098191"/>
            <a:ext cx="266693" cy="22321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771905" y="1971675"/>
            <a:ext cx="2047823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Cutting-Edge Technology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71905" y="2505074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AI/ML integration</a:t>
            </a:r>
            <a:r>
              <a:rPr sz="1076" b="0">
                <a:solidFill>
                  <a:srgbClr val="1A237E"/>
                </a:solidFill>
              </a:rPr>
              <a:t> with embedded systems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3371850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857228" y="356234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62000" y="3706260"/>
            <a:ext cx="266693" cy="18842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485862" y="3562349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Enhanced Efficiency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85862" y="3857625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Streamlined</a:t>
            </a:r>
            <a:r>
              <a:rPr sz="1076" b="0">
                <a:solidFill>
                  <a:srgbClr val="1A237E"/>
                </a:solidFill>
              </a:rPr>
              <a:t> business processes with IoT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952776" y="3371850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4143271" y="356234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248043" y="3687417"/>
            <a:ext cx="266693" cy="22611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4771905" y="3562349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Real-Time Data Access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71905" y="3857625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Improved decision-making</a:t>
            </a:r>
            <a:r>
              <a:rPr sz="1076" b="0">
                <a:solidFill>
                  <a:srgbClr val="1A237E"/>
                </a:solidFill>
              </a:rPr>
              <a:t> with connected systems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66733" y="4714875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857228" y="49053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62000" y="5034790"/>
            <a:ext cx="266693" cy="217418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485862" y="4905375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Cost-Effective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85862" y="5200650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High-quality</a:t>
            </a:r>
            <a:r>
              <a:rPr sz="1076" b="0">
                <a:solidFill>
                  <a:srgbClr val="1A237E"/>
                </a:solidFill>
              </a:rPr>
              <a:t> products at competitive prices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952776" y="4714875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4143271" y="49053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248043" y="5024644"/>
            <a:ext cx="266693" cy="237710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771905" y="4905375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Reliable Performance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771905" y="5200650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Durable</a:t>
            </a:r>
            <a:r>
              <a:rPr sz="1076" b="0">
                <a:solidFill>
                  <a:srgbClr val="1A237E"/>
                </a:solidFill>
              </a:rPr>
              <a:t> and dependable solutions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295967" y="2752725"/>
            <a:ext cx="4228994" cy="2114550"/>
          </a:xfrm>
          <a:prstGeom prst="round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Contact Us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143000"/>
            <a:ext cx="6286342" cy="2133599"/>
          </a:xfrm>
          <a:prstGeom prst="roundRect">
            <a:avLst>
              <a:gd name="adj" fmla="val 10714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95327" y="13716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00099" y="1496667"/>
            <a:ext cx="266693" cy="2261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62060" y="1371600"/>
            <a:ext cx="516242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3949AB"/>
                </a:solidFill>
              </a:rPr>
              <a:t>Address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62060" y="1714500"/>
            <a:ext cx="5162420" cy="1333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A237E"/>
                </a:solidFill>
              </a:rPr>
              <a:t>A-701 Dev Aurum Commercial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Nr. Anand Nagar Cross Road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Prahlad Nagar, Satellite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Ahmedabad, Gujarat 380015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India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66733" y="3467100"/>
            <a:ext cx="6286342" cy="1066799"/>
          </a:xfrm>
          <a:prstGeom prst="roundRect">
            <a:avLst>
              <a:gd name="adj" fmla="val 2142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895327" y="36956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0099" y="3829464"/>
            <a:ext cx="266693" cy="20872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562060" y="3695699"/>
            <a:ext cx="516242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3949AB"/>
                </a:solidFill>
              </a:rPr>
              <a:t>Phone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62060" y="4038599"/>
            <a:ext cx="516242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A237E"/>
                </a:solidFill>
              </a:rPr>
              <a:t>+91-9409745500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4724399"/>
            <a:ext cx="6286342" cy="1600200"/>
          </a:xfrm>
          <a:prstGeom prst="roundRect">
            <a:avLst>
              <a:gd name="adj" fmla="val 14285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895327" y="49529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0099" y="5078067"/>
            <a:ext cx="266693" cy="22611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562060" y="4952999"/>
            <a:ext cx="516242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3949AB"/>
                </a:solidFill>
              </a:rPr>
              <a:t>Websites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62060" y="5295899"/>
            <a:ext cx="5162420" cy="8001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A237E"/>
                </a:solidFill>
              </a:rPr>
              <a:t>embeddedinnovations.in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embedded-innovations.co.in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embedded-innovation.co.in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477038" y="2667000"/>
            <a:ext cx="1904952" cy="1619250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8038899" y="4762500"/>
            <a:ext cx="277170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1300"/>
              </a:spcBef>
              <a:spcAft>
                <a:spcPts val="0"/>
              </a:spcAft>
            </a:pPr>
            <a:r>
              <a:rPr sz="1196" b="0">
                <a:solidFill>
                  <a:srgbClr val="3949AB"/>
                </a:solidFill>
              </a:rPr>
              <a:t>Where Innovation Meets Excellence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311</Words>
  <Application>Microsoft Office PowerPoint</Application>
  <PresentationFormat>Widescreen</PresentationFormat>
  <Paragraphs>71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LENOVO</cp:lastModifiedBy>
  <cp:revision>2</cp:revision>
  <dcterms:created xsi:type="dcterms:W3CDTF">2013-01-27T09:14:16Z</dcterms:created>
  <dcterms:modified xsi:type="dcterms:W3CDTF">2025-11-24T10:57:02Z</dcterms:modified>
  <cp:category/>
</cp:coreProperties>
</file>